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theme/themeOverride32.xml" ContentType="application/vnd.openxmlformats-officedocument.themeOverride+xml"/>
  <Override PartName="/ppt/theme/themeOverride33.xml" ContentType="application/vnd.openxmlformats-officedocument.themeOverride+xml"/>
  <Override PartName="/ppt/theme/themeOverride34.xml" ContentType="application/vnd.openxmlformats-officedocument.themeOverride+xml"/>
  <Override PartName="/ppt/theme/themeOverride35.xml" ContentType="application/vnd.openxmlformats-officedocument.themeOverride+xml"/>
  <Override PartName="/ppt/theme/themeOverride36.xml" ContentType="application/vnd.openxmlformats-officedocument.themeOverride+xml"/>
  <Override PartName="/ppt/theme/themeOverride37.xml" ContentType="application/vnd.openxmlformats-officedocument.themeOverride+xml"/>
  <Override PartName="/ppt/theme/themeOverride3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1" r:id="rId1"/>
  </p:sldMasterIdLst>
  <p:notesMasterIdLst>
    <p:notesMasterId r:id="rId43"/>
  </p:notesMasterIdLst>
  <p:handoutMasterIdLst>
    <p:handoutMasterId r:id="rId44"/>
  </p:handoutMasterIdLst>
  <p:sldIdLst>
    <p:sldId id="293" r:id="rId2"/>
    <p:sldId id="257" r:id="rId3"/>
    <p:sldId id="286" r:id="rId4"/>
    <p:sldId id="258" r:id="rId5"/>
    <p:sldId id="259" r:id="rId6"/>
    <p:sldId id="292" r:id="rId7"/>
    <p:sldId id="289" r:id="rId8"/>
    <p:sldId id="268" r:id="rId9"/>
    <p:sldId id="272" r:id="rId10"/>
    <p:sldId id="288" r:id="rId11"/>
    <p:sldId id="290" r:id="rId12"/>
    <p:sldId id="260" r:id="rId13"/>
    <p:sldId id="261" r:id="rId14"/>
    <p:sldId id="295" r:id="rId15"/>
    <p:sldId id="296" r:id="rId16"/>
    <p:sldId id="263" r:id="rId17"/>
    <p:sldId id="264" r:id="rId18"/>
    <p:sldId id="266" r:id="rId19"/>
    <p:sldId id="265" r:id="rId20"/>
    <p:sldId id="267" r:id="rId21"/>
    <p:sldId id="269" r:id="rId22"/>
    <p:sldId id="270" r:id="rId23"/>
    <p:sldId id="271" r:id="rId24"/>
    <p:sldId id="273" r:id="rId25"/>
    <p:sldId id="274" r:id="rId26"/>
    <p:sldId id="275" r:id="rId27"/>
    <p:sldId id="276" r:id="rId28"/>
    <p:sldId id="277" r:id="rId29"/>
    <p:sldId id="280" r:id="rId30"/>
    <p:sldId id="282" r:id="rId31"/>
    <p:sldId id="281" r:id="rId32"/>
    <p:sldId id="278" r:id="rId33"/>
    <p:sldId id="279" r:id="rId34"/>
    <p:sldId id="283" r:id="rId35"/>
    <p:sldId id="284" r:id="rId36"/>
    <p:sldId id="285" r:id="rId37"/>
    <p:sldId id="262" r:id="rId38"/>
    <p:sldId id="297" r:id="rId39"/>
    <p:sldId id="298" r:id="rId40"/>
    <p:sldId id="299" r:id="rId41"/>
    <p:sldId id="300" r:id="rId42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64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2040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BDD57C-EFFC-4359-BD7D-719FC93EE713}" type="datetimeFigureOut">
              <a:rPr lang="es-CO" smtClean="0"/>
              <a:t>27/01/2015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C281F9-AF49-4C89-8B93-5BDB98DD68F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795429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7B967B-CD2C-4C1B-AD80-E5F8D4E07BB0}" type="datetimeFigureOut">
              <a:rPr lang="es-CO" smtClean="0"/>
              <a:t>27/01/2015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2828A8-CC8E-4529-8BA4-06AB589BE1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80992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828A8-CC8E-4529-8BA4-06AB589BE1CB}" type="slidenum">
              <a:rPr lang="es-CO" smtClean="0"/>
              <a:t>21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36695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409575" y="-4763"/>
            <a:ext cx="3761184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6301" y="1380069"/>
            <a:ext cx="6430967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86533" y="3996267"/>
            <a:ext cx="5240734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1/27/2015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99309" y="5883276"/>
            <a:ext cx="3243033" cy="365125"/>
          </a:xfr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‹Nº›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170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1/27/2015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13893" y="5867132"/>
            <a:ext cx="413375" cy="365125"/>
          </a:xfrm>
        </p:spPr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‹Nº›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605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9210" y="2666999"/>
            <a:ext cx="6698060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9209" y="4777381"/>
            <a:ext cx="669806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1/27/2015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‹Nº›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788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3" y="685801"/>
            <a:ext cx="7514035" cy="175259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3235" y="2667000"/>
            <a:ext cx="3671291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5975" y="2667000"/>
            <a:ext cx="3671292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1/27/2015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‹Nº›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461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134" y="2658533"/>
            <a:ext cx="34553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233" y="3335337"/>
            <a:ext cx="3671292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366" y="2667000"/>
            <a:ext cx="346690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5975" y="3335337"/>
            <a:ext cx="3671292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1/27/2015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‹Nº›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584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1/27/2015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‹Nº›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981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1/27/2015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‹Nº›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059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4" y="1600200"/>
            <a:ext cx="266184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6525" y="685799"/>
            <a:ext cx="4680743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234" y="2971800"/>
            <a:ext cx="266184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1/27/2015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‹Nº›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181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043" y="1752599"/>
            <a:ext cx="406961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6011" y="914400"/>
            <a:ext cx="246073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043" y="3124199"/>
            <a:ext cx="406961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1/27/2015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‹Nº›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385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4" y="4732865"/>
            <a:ext cx="7514033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509" y="932112"/>
            <a:ext cx="6169458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234" y="5299603"/>
            <a:ext cx="7514033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1/27/2015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‹Nº›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867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4" y="685800"/>
            <a:ext cx="7514033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4" y="4343400"/>
            <a:ext cx="7514035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1/27/2015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‹Nº›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2008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198959" y="863023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0069" y="281939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prstClr val="black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6159" y="685800"/>
            <a:ext cx="6742509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827609" y="3428999"/>
            <a:ext cx="6399611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4" y="4343400"/>
            <a:ext cx="751403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1/27/2015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‹Nº›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0740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5" y="3308581"/>
            <a:ext cx="7514032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4" y="4777381"/>
            <a:ext cx="7514033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1/27/2015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‹Nº›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9426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198959" y="863023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0069" y="281939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prstClr val="black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6159" y="685800"/>
            <a:ext cx="6742509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234" y="3886200"/>
            <a:ext cx="7514033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4" y="4775200"/>
            <a:ext cx="7514033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1/27/2015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‹Nº›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147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5" y="685801"/>
            <a:ext cx="7514034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234" y="3505200"/>
            <a:ext cx="7514035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3" y="4343400"/>
            <a:ext cx="7514035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1/27/2015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‹Nº›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432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1/27/2015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‹Nº›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1709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9492" y="685800"/>
            <a:ext cx="1327777" cy="5105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234" y="685800"/>
            <a:ext cx="6014807" cy="51054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1/27/2015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‹Nº›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0005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0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8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8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9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94820"/>
            <a:ext cx="1019027" cy="58996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488832" cy="13343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475656" y="1052736"/>
            <a:ext cx="70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6288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6" Type="http://schemas.openxmlformats.org/officeDocument/2006/relationships/slideLayout" Target="../slideLayouts/slideLayout76.xml"/><Relationship Id="rId84" Type="http://schemas.openxmlformats.org/officeDocument/2006/relationships/slideLayout" Target="../slideLayouts/slideLayout84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13109" y="0"/>
            <a:ext cx="1827610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3233" y="685801"/>
            <a:ext cx="7514035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3" y="2667000"/>
            <a:ext cx="7514035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9492" y="5883276"/>
            <a:ext cx="857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 defTabSz="457200"/>
              <a:t>1/27/2015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9210" y="5883276"/>
            <a:ext cx="53131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13893" y="5883276"/>
            <a:ext cx="413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D57F1E4F-1CFF-5643-939E-217C01CDF565}" type="slidenum">
              <a:rPr lang="en-US" dirty="0">
                <a:solidFill>
                  <a:prstClr val="black"/>
                </a:solidFill>
              </a:rPr>
              <a:pPr defTabSz="457200"/>
              <a:t>‹Nº›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930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  <p:sldLayoutId id="2147483816" r:id="rId15"/>
    <p:sldLayoutId id="2147483817" r:id="rId16"/>
    <p:sldLayoutId id="2147483818" r:id="rId17"/>
    <p:sldLayoutId id="2147483819" r:id="rId18"/>
    <p:sldLayoutId id="2147483820" r:id="rId19"/>
    <p:sldLayoutId id="2147483822" r:id="rId20"/>
    <p:sldLayoutId id="2147483823" r:id="rId21"/>
    <p:sldLayoutId id="2147483824" r:id="rId22"/>
    <p:sldLayoutId id="2147483825" r:id="rId23"/>
    <p:sldLayoutId id="2147483826" r:id="rId24"/>
    <p:sldLayoutId id="2147483827" r:id="rId25"/>
    <p:sldLayoutId id="2147483828" r:id="rId26"/>
    <p:sldLayoutId id="2147483830" r:id="rId27"/>
    <p:sldLayoutId id="2147483831" r:id="rId28"/>
    <p:sldLayoutId id="2147483832" r:id="rId29"/>
    <p:sldLayoutId id="2147483833" r:id="rId30"/>
    <p:sldLayoutId id="2147483834" r:id="rId31"/>
    <p:sldLayoutId id="2147483835" r:id="rId32"/>
    <p:sldLayoutId id="2147483836" r:id="rId33"/>
    <p:sldLayoutId id="2147483837" r:id="rId34"/>
    <p:sldLayoutId id="2147483838" r:id="rId35"/>
    <p:sldLayoutId id="2147483839" r:id="rId36"/>
    <p:sldLayoutId id="2147483840" r:id="rId37"/>
    <p:sldLayoutId id="2147483841" r:id="rId38"/>
    <p:sldLayoutId id="2147483842" r:id="rId39"/>
    <p:sldLayoutId id="2147483843" r:id="rId40"/>
    <p:sldLayoutId id="2147483844" r:id="rId41"/>
    <p:sldLayoutId id="2147483845" r:id="rId42"/>
    <p:sldLayoutId id="2147483846" r:id="rId43"/>
    <p:sldLayoutId id="2147483847" r:id="rId44"/>
    <p:sldLayoutId id="2147483848" r:id="rId45"/>
    <p:sldLayoutId id="2147483849" r:id="rId46"/>
    <p:sldLayoutId id="2147483850" r:id="rId47"/>
    <p:sldLayoutId id="2147483851" r:id="rId48"/>
    <p:sldLayoutId id="2147483852" r:id="rId49"/>
    <p:sldLayoutId id="2147483853" r:id="rId50"/>
    <p:sldLayoutId id="2147483766" r:id="rId51"/>
    <p:sldLayoutId id="2147483767" r:id="rId52"/>
    <p:sldLayoutId id="2147483768" r:id="rId53"/>
    <p:sldLayoutId id="2147483769" r:id="rId54"/>
    <p:sldLayoutId id="2147483770" r:id="rId55"/>
    <p:sldLayoutId id="2147483771" r:id="rId56"/>
    <p:sldLayoutId id="2147483772" r:id="rId57"/>
    <p:sldLayoutId id="2147483773" r:id="rId58"/>
    <p:sldLayoutId id="2147483774" r:id="rId59"/>
    <p:sldLayoutId id="2147483775" r:id="rId60"/>
    <p:sldLayoutId id="2147483776" r:id="rId61"/>
    <p:sldLayoutId id="2147483777" r:id="rId62"/>
    <p:sldLayoutId id="2147483778" r:id="rId63"/>
    <p:sldLayoutId id="2147483779" r:id="rId64"/>
    <p:sldLayoutId id="2147483780" r:id="rId65"/>
    <p:sldLayoutId id="2147483781" r:id="rId66"/>
    <p:sldLayoutId id="2147483782" r:id="rId67"/>
    <p:sldLayoutId id="2147483783" r:id="rId68"/>
    <p:sldLayoutId id="2147483784" r:id="rId69"/>
    <p:sldLayoutId id="2147483785" r:id="rId70"/>
    <p:sldLayoutId id="2147483786" r:id="rId71"/>
    <p:sldLayoutId id="2147483787" r:id="rId72"/>
    <p:sldLayoutId id="2147483788" r:id="rId73"/>
    <p:sldLayoutId id="2147483789" r:id="rId74"/>
    <p:sldLayoutId id="2147483790" r:id="rId75"/>
    <p:sldLayoutId id="2147483791" r:id="rId76"/>
    <p:sldLayoutId id="2147483792" r:id="rId77"/>
    <p:sldLayoutId id="2147483793" r:id="rId78"/>
    <p:sldLayoutId id="2147483794" r:id="rId79"/>
    <p:sldLayoutId id="2147483795" r:id="rId80"/>
    <p:sldLayoutId id="2147483796" r:id="rId81"/>
    <p:sldLayoutId id="2147483797" r:id="rId82"/>
    <p:sldLayoutId id="2147483798" r:id="rId83"/>
    <p:sldLayoutId id="2147483799" r:id="rId84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Docs%20adicionales/Como%20funciona%20la%20Energia%20Nuclear.flv" TargetMode="External"/><Relationship Id="rId2" Type="http://schemas.openxmlformats.org/officeDocument/2006/relationships/slideLayout" Target="../slideLayouts/slideLayout20.xml"/><Relationship Id="rId1" Type="http://schemas.openxmlformats.org/officeDocument/2006/relationships/themeOverride" Target="../theme/themeOverride3.xml"/><Relationship Id="rId4" Type="http://schemas.openxmlformats.org/officeDocument/2006/relationships/hyperlink" Target="ENERGIA%20MAREMOTRIZ.flv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1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1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2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5.xml"/><Relationship Id="rId1" Type="http://schemas.openxmlformats.org/officeDocument/2006/relationships/themeOverride" Target="../theme/themeOverr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Layout" Target="../slideLayouts/slideLayout26.xml"/><Relationship Id="rId1" Type="http://schemas.openxmlformats.org/officeDocument/2006/relationships/themeOverride" Target="../theme/themeOverride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.xml"/><Relationship Id="rId1" Type="http://schemas.openxmlformats.org/officeDocument/2006/relationships/themeOverride" Target="../theme/themeOverride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themeOverride" Target="../theme/themeOverride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30.xml"/><Relationship Id="rId1" Type="http://schemas.openxmlformats.org/officeDocument/2006/relationships/themeOverride" Target="../theme/themeOverrid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31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2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32.xml"/><Relationship Id="rId1" Type="http://schemas.openxmlformats.org/officeDocument/2006/relationships/themeOverride" Target="../theme/themeOverride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slideLayout" Target="../slideLayouts/slideLayout33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2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4.xml"/><Relationship Id="rId1" Type="http://schemas.openxmlformats.org/officeDocument/2006/relationships/themeOverride" Target="../theme/themeOverride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slideLayout" Target="../slideLayouts/slideLayout36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2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Layout" Target="../slideLayouts/slideLayout37.xml"/><Relationship Id="rId1" Type="http://schemas.openxmlformats.org/officeDocument/2006/relationships/themeOverride" Target="../theme/themeOverride21.xml"/><Relationship Id="rId4" Type="http://schemas.openxmlformats.org/officeDocument/2006/relationships/image" Target="../media/image2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38.xml"/><Relationship Id="rId1" Type="http://schemas.openxmlformats.org/officeDocument/2006/relationships/themeOverride" Target="../theme/themeOverride22.xml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9.xml"/><Relationship Id="rId1" Type="http://schemas.openxmlformats.org/officeDocument/2006/relationships/themeOverride" Target="../theme/themeOverride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Layout" Target="../slideLayouts/slideLayout40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3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41.xml"/><Relationship Id="rId1" Type="http://schemas.openxmlformats.org/officeDocument/2006/relationships/themeOverride" Target="../theme/themeOverride25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2.xml"/><Relationship Id="rId1" Type="http://schemas.openxmlformats.org/officeDocument/2006/relationships/themeOverride" Target="../theme/themeOverride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slideLayout" Target="../slideLayouts/slideLayout43.xml"/><Relationship Id="rId1" Type="http://schemas.openxmlformats.org/officeDocument/2006/relationships/themeOverride" Target="../theme/themeOverride2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44.xml"/><Relationship Id="rId1" Type="http://schemas.openxmlformats.org/officeDocument/2006/relationships/themeOverride" Target="../theme/themeOverride2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5.xml"/><Relationship Id="rId1" Type="http://schemas.openxmlformats.org/officeDocument/2006/relationships/themeOverride" Target="../theme/themeOverride2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slideLayout" Target="../slideLayouts/slideLayout46.xml"/><Relationship Id="rId1" Type="http://schemas.openxmlformats.org/officeDocument/2006/relationships/themeOverride" Target="../theme/themeOverride30.xml"/><Relationship Id="rId4" Type="http://schemas.openxmlformats.org/officeDocument/2006/relationships/image" Target="../media/image38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47.xml"/><Relationship Id="rId1" Type="http://schemas.openxmlformats.org/officeDocument/2006/relationships/themeOverride" Target="../theme/themeOverride3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48.xml"/><Relationship Id="rId1" Type="http://schemas.openxmlformats.org/officeDocument/2006/relationships/themeOverride" Target="../theme/themeOverride32.xml"/><Relationship Id="rId4" Type="http://schemas.openxmlformats.org/officeDocument/2006/relationships/image" Target="../media/image4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49.xml"/><Relationship Id="rId1" Type="http://schemas.openxmlformats.org/officeDocument/2006/relationships/themeOverride" Target="../theme/themeOverride3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50.xml"/><Relationship Id="rId1" Type="http://schemas.openxmlformats.org/officeDocument/2006/relationships/themeOverride" Target="../theme/themeOverride3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0.xml"/><Relationship Id="rId1" Type="http://schemas.openxmlformats.org/officeDocument/2006/relationships/themeOverride" Target="../theme/themeOverride3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slideLayout" Target="../slideLayouts/slideLayout50.xml"/><Relationship Id="rId1" Type="http://schemas.openxmlformats.org/officeDocument/2006/relationships/themeOverride" Target="../theme/themeOverride3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mailto:odmontoya@utp.edu.co" TargetMode="External"/><Relationship Id="rId2" Type="http://schemas.openxmlformats.org/officeDocument/2006/relationships/slideLayout" Target="../slideLayouts/slideLayout50.xml"/><Relationship Id="rId1" Type="http://schemas.openxmlformats.org/officeDocument/2006/relationships/themeOverride" Target="../theme/themeOverride37.xml"/><Relationship Id="rId4" Type="http://schemas.openxmlformats.org/officeDocument/2006/relationships/hyperlink" Target="http://www.blog.utp.edu.co/odmgiraldo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0.xml"/><Relationship Id="rId1" Type="http://schemas.openxmlformats.org/officeDocument/2006/relationships/themeOverride" Target="../theme/themeOverride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anilo Montoya\Documents\Cosas hechas en tex\indices\logoi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661248"/>
            <a:ext cx="1272957" cy="119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20920" y="836712"/>
            <a:ext cx="8328009" cy="2994820"/>
          </a:xfrm>
        </p:spPr>
        <p:txBody>
          <a:bodyPr>
            <a:noAutofit/>
          </a:bodyPr>
          <a:lstStyle/>
          <a:p>
            <a:pPr algn="ctr"/>
            <a:r>
              <a:rPr lang="es-C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 A LOS SISTEMAS ELÉCTRICOS DE POTENCIA:</a:t>
            </a:r>
            <a:br>
              <a:rPr lang="es-C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CO" sz="4000" b="1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 PANORAMA GENERAL</a:t>
            </a:r>
            <a:endParaRPr lang="es-CO" sz="4000" b="1" i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27784" y="3996266"/>
            <a:ext cx="5999483" cy="2097029"/>
          </a:xfrm>
        </p:spPr>
        <p:txBody>
          <a:bodyPr>
            <a:normAutofit/>
          </a:bodyPr>
          <a:lstStyle/>
          <a:p>
            <a:endParaRPr lang="es-CO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CO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CO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M.Sc</a:t>
            </a:r>
            <a:r>
              <a:rPr lang="es-CO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OSCAR DANILO MONTOYA GIRALDO</a:t>
            </a:r>
          </a:p>
          <a:p>
            <a:r>
              <a:rPr lang="es-CO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FEBRERO DE 2015</a:t>
            </a:r>
          </a:p>
          <a:p>
            <a:r>
              <a:rPr lang="es-CO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UNIVERSIDAD TECNOLÓGICA DE PEREIRA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100" y="0"/>
            <a:ext cx="26289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58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75656" y="1070999"/>
            <a:ext cx="6984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 – SISTEMA ELÉCTRICO DE POTENCIA</a:t>
            </a:r>
            <a:endParaRPr lang="es-CO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2</a:t>
            </a:fld>
            <a:endParaRPr lang="es-CO"/>
          </a:p>
        </p:txBody>
      </p:sp>
      <p:sp>
        <p:nvSpPr>
          <p:cNvPr id="6" name="5 CuadroTexto"/>
          <p:cNvSpPr txBox="1"/>
          <p:nvPr/>
        </p:nvSpPr>
        <p:spPr>
          <a:xfrm>
            <a:off x="1149414" y="2782437"/>
            <a:ext cx="306254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Sistema Eléctrico de Potencia (SEP) es el conjunto de instalaciones y equipos utilizados en las etapas de generación, transmisión, subtransmisión y distribución de energía eléctrica.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988840"/>
            <a:ext cx="4009912" cy="3702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50221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75656" y="1070999"/>
            <a:ext cx="6984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 – SISTEMA ELÉCTRICO DE POTENCIA</a:t>
            </a:r>
            <a:endParaRPr lang="es-CO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fld>
            <a:endParaRPr lang="es-C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403648" y="1988840"/>
            <a:ext cx="698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función del SEP es cumplir con los </a:t>
            </a:r>
            <a:r>
              <a:rPr lang="es-CO" sz="1600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requisitos de demanda de energía eléctrica, al menor costo posible y con niveles aceptables de calidad, seguridad y confiabilidad</a:t>
            </a: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403648" y="3284369"/>
            <a:ext cx="21267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Requisitos de demanda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896036" y="2996337"/>
            <a:ext cx="28937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-285750">
              <a:buFontTx/>
              <a:buChar char="-"/>
            </a:pPr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Contar con la infraestructura</a:t>
            </a:r>
          </a:p>
          <a:p>
            <a:pPr indent="-285750">
              <a:buFontTx/>
              <a:buChar char="-"/>
            </a:pPr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Atender a todos los usuarios</a:t>
            </a:r>
          </a:p>
          <a:p>
            <a:pPr indent="-285750">
              <a:buFontTx/>
              <a:buChar char="-"/>
            </a:pPr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Minimizar cortes de carga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403648" y="4442529"/>
            <a:ext cx="19159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Menor costo posible 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896036" y="4442529"/>
            <a:ext cx="13810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Inversión</a:t>
            </a:r>
          </a:p>
          <a:p>
            <a:pPr marL="285750" indent="-285750">
              <a:buFontTx/>
              <a:buChar char="-"/>
            </a:pPr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Operación</a:t>
            </a: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9 Abrir llave"/>
          <p:cNvSpPr/>
          <p:nvPr/>
        </p:nvSpPr>
        <p:spPr>
          <a:xfrm>
            <a:off x="4139952" y="2996337"/>
            <a:ext cx="93365" cy="830998"/>
          </a:xfrm>
          <a:prstGeom prst="leftBrac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10 Abrir llave"/>
          <p:cNvSpPr/>
          <p:nvPr/>
        </p:nvSpPr>
        <p:spPr>
          <a:xfrm>
            <a:off x="4139952" y="4442529"/>
            <a:ext cx="144016" cy="584775"/>
          </a:xfrm>
          <a:prstGeom prst="leftBrac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16 CuadroTexto"/>
          <p:cNvSpPr txBox="1"/>
          <p:nvPr/>
        </p:nvSpPr>
        <p:spPr>
          <a:xfrm>
            <a:off x="1425005" y="5517232"/>
            <a:ext cx="19842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Niveles aceptables de</a:t>
            </a:r>
          </a:p>
          <a:p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Calidad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4917393" y="5517232"/>
            <a:ext cx="17592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Magnitud</a:t>
            </a:r>
          </a:p>
          <a:p>
            <a:pPr marL="285750" indent="-285750">
              <a:buFontTx/>
              <a:buChar char="-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Forma de Onda</a:t>
            </a:r>
          </a:p>
        </p:txBody>
      </p:sp>
      <p:sp>
        <p:nvSpPr>
          <p:cNvPr id="19" name="18 Abrir llave"/>
          <p:cNvSpPr/>
          <p:nvPr/>
        </p:nvSpPr>
        <p:spPr>
          <a:xfrm>
            <a:off x="4161309" y="5517232"/>
            <a:ext cx="144016" cy="584775"/>
          </a:xfrm>
          <a:prstGeom prst="leftBrac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708908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 animBg="1"/>
      <p:bldP spid="11" grpId="0" animBg="1"/>
      <p:bldP spid="17" grpId="0"/>
      <p:bldP spid="18" grpId="0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GENERACIÓN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4</a:t>
            </a:fld>
            <a:endParaRPr lang="es-CO"/>
          </a:p>
        </p:txBody>
      </p:sp>
      <p:sp>
        <p:nvSpPr>
          <p:cNvPr id="6" name="5 CuadroTexto"/>
          <p:cNvSpPr txBox="1"/>
          <p:nvPr/>
        </p:nvSpPr>
        <p:spPr>
          <a:xfrm>
            <a:off x="1403648" y="2132856"/>
            <a:ext cx="6984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 función principal es transformar algún tipo de energía primaria en energía eléctrica. La tabla 1 presenta algunos ejemplos de energía primaria utilizada en la generación de electricidad:</a:t>
            </a:r>
            <a:endParaRPr lang="es-C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4080431"/>
              </p:ext>
            </p:extLst>
          </p:nvPr>
        </p:nvGraphicFramePr>
        <p:xfrm>
          <a:off x="3059832" y="3393867"/>
          <a:ext cx="3265140" cy="2225550"/>
        </p:xfrm>
        <a:graphic>
          <a:graphicData uri="http://schemas.openxmlformats.org/drawingml/2006/table">
            <a:tbl>
              <a:tblPr/>
              <a:tblGrid>
                <a:gridCol w="1480322"/>
                <a:gridCol w="1784818"/>
              </a:tblGrid>
              <a:tr h="37092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Convencionales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Convencionales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92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Petróleo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92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Eólica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92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Gas Natural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Geotérmica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92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 action="ppaction://hlinkfile"/>
                        </a:rPr>
                        <a:t>Nuclear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 action="ppaction://hlinkfile"/>
                        </a:rPr>
                        <a:t>Mareomotriz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92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Hidráulica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3203848" y="5805264"/>
            <a:ext cx="3240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Tabla 1. Ejemplos de energía primaria</a:t>
            </a:r>
            <a:endParaRPr lang="es-CO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049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75656" y="692696"/>
            <a:ext cx="698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CONSUMO ENERGÉTICO MUNDIAL (ELECTRICIDAD)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5</a:t>
            </a:fld>
            <a:endParaRPr lang="es-CO"/>
          </a:p>
        </p:txBody>
      </p:sp>
      <p:sp>
        <p:nvSpPr>
          <p:cNvPr id="6" name="5 CuadroTexto"/>
          <p:cNvSpPr txBox="1"/>
          <p:nvPr/>
        </p:nvSpPr>
        <p:spPr>
          <a:xfrm>
            <a:off x="1403648" y="1988840"/>
            <a:ext cx="698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consumo de energía eléctrica está directamente relacionado con el desarrollo económico de los países.</a:t>
            </a:r>
            <a:endParaRPr lang="es-C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972354" y="5993926"/>
            <a:ext cx="41404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Figura 1. Energía eléctrica en América Latina</a:t>
            </a:r>
            <a:endParaRPr lang="es-CO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516216" y="5679502"/>
            <a:ext cx="1179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800" dirty="0" smtClean="0"/>
              <a:t>1</a:t>
            </a:r>
            <a:endParaRPr lang="es-CO" sz="800" dirty="0"/>
          </a:p>
        </p:txBody>
      </p:sp>
      <p:pic>
        <p:nvPicPr>
          <p:cNvPr id="1028" name="Picture 4" descr="http://1.bp.blogspot.com/-pFUXpc2ogNo/UT9J7IaFOXI/AAAAAAAADgY/sryrh1LQMkE/s1600/Consumo+mundial+de+electricidad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573615"/>
            <a:ext cx="4391025" cy="3514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1691680" y="6407875"/>
            <a:ext cx="57606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Tomado de OLADE : http://egresadoselectronicaunc.blogspot.com/2013/03/potencia-electrica-instalada-en-los.html</a:t>
            </a:r>
          </a:p>
        </p:txBody>
      </p:sp>
    </p:spTree>
    <p:extLst>
      <p:ext uri="{BB962C8B-B14F-4D97-AF65-F5344CB8AC3E}">
        <p14:creationId xmlns:p14="http://schemas.microsoft.com/office/powerpoint/2010/main" val="30489195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GENERACIÓN EN COLOMBIA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6</a:t>
            </a:fld>
            <a:endParaRPr lang="es-CO"/>
          </a:p>
        </p:txBody>
      </p:sp>
      <p:sp>
        <p:nvSpPr>
          <p:cNvPr id="6" name="5 CuadroTexto"/>
          <p:cNvSpPr txBox="1"/>
          <p:nvPr/>
        </p:nvSpPr>
        <p:spPr>
          <a:xfrm>
            <a:off x="1403648" y="1988840"/>
            <a:ext cx="698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Colombia presenta una capacidad de generación de aproximadamente 14.450 MW. La figura 1 muestra la participación porcentual de acuerdo al tipo de planta generadora.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774" y="3140968"/>
            <a:ext cx="4432523" cy="2360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3095836" y="5686149"/>
            <a:ext cx="374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Figura </a:t>
            </a:r>
            <a:r>
              <a:rPr lang="es-CO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s-CO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Capacidad según el tipo de tecnología</a:t>
            </a:r>
            <a:endParaRPr lang="es-CO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516216" y="5679502"/>
            <a:ext cx="1179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800" dirty="0" smtClean="0"/>
              <a:t>1</a:t>
            </a:r>
            <a:endParaRPr lang="es-CO" sz="800" dirty="0"/>
          </a:p>
        </p:txBody>
      </p:sp>
      <p:sp>
        <p:nvSpPr>
          <p:cNvPr id="8" name="7 CuadroTexto"/>
          <p:cNvSpPr txBox="1"/>
          <p:nvPr/>
        </p:nvSpPr>
        <p:spPr>
          <a:xfrm>
            <a:off x="1403648" y="6186983"/>
            <a:ext cx="6840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 Tomado de “Informe Mensual de Evolución de Variables de Generación“. Unidad de Planeamiento Minero Energético. Julio de 2012. </a:t>
            </a:r>
            <a:r>
              <a:rPr lang="es-CO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Disponible en: http://</a:t>
            </a:r>
            <a:r>
              <a:rPr lang="es-CO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www.siel.gov.co/portals/0/Boletin%20UPME%20Julio%202012.pdf </a:t>
            </a:r>
            <a:endParaRPr lang="es-CO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0552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GENERACIÓN EÓLICA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7</a:t>
            </a:fld>
            <a:endParaRPr lang="es-CO" dirty="0"/>
          </a:p>
        </p:txBody>
      </p:sp>
      <p:sp>
        <p:nvSpPr>
          <p:cNvPr id="7" name="6 CuadroTexto"/>
          <p:cNvSpPr txBox="1"/>
          <p:nvPr/>
        </p:nvSpPr>
        <p:spPr>
          <a:xfrm>
            <a:off x="3360326" y="5733256"/>
            <a:ext cx="29274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Parque Eólico </a:t>
            </a:r>
            <a:r>
              <a:rPr lang="es-CO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Jepirachi</a:t>
            </a: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Guajira</a:t>
            </a:r>
          </a:p>
          <a:p>
            <a:pPr algn="ctr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Capacidad 19.5 MW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700808"/>
            <a:ext cx="5256584" cy="394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2300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GENERACIÓN HIDRÁULICA - TÉRMICA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8</a:t>
            </a:fld>
            <a:endParaRPr lang="es-CO" dirty="0"/>
          </a:p>
        </p:txBody>
      </p:sp>
      <p:sp>
        <p:nvSpPr>
          <p:cNvPr id="7" name="6 CuadroTexto"/>
          <p:cNvSpPr txBox="1"/>
          <p:nvPr/>
        </p:nvSpPr>
        <p:spPr>
          <a:xfrm>
            <a:off x="1214412" y="5624686"/>
            <a:ext cx="27541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Central San Carlos – Antioquia</a:t>
            </a:r>
          </a:p>
          <a:p>
            <a:pPr algn="ctr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Capacidad 1240 MW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122" y="2672358"/>
            <a:ext cx="3967608" cy="2664296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5372272" y="5624686"/>
            <a:ext cx="26173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Planta TEBSA – Barranquilla</a:t>
            </a:r>
          </a:p>
          <a:p>
            <a:pPr algn="ctr"/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Capacidad 870 MW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636912"/>
            <a:ext cx="3619862" cy="269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033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9</a:t>
            </a:fld>
            <a:endParaRPr lang="es-CO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4090" y="1916832"/>
            <a:ext cx="7456342" cy="40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GENERACIÓN HIDRÁULICA - EMBALSE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347864" y="5988390"/>
            <a:ext cx="26709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Sistema de generación hídrico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6422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10</a:t>
            </a:fld>
            <a:endParaRPr lang="es-CO"/>
          </a:p>
        </p:txBody>
      </p:sp>
      <p:sp>
        <p:nvSpPr>
          <p:cNvPr id="4" name="3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GENERACIÓN TÉRMICA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653" y="1581919"/>
            <a:ext cx="6217612" cy="433367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635896" y="6165304"/>
            <a:ext cx="3130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Sistema de generación térmica</a:t>
            </a:r>
            <a:endParaRPr lang="es-C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4887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GENERACIÓN SOLAR - TÉRMICA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11</a:t>
            </a:fld>
            <a:endParaRPr lang="es-CO" dirty="0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420888"/>
            <a:ext cx="4627399" cy="2880320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1786206" y="5445224"/>
            <a:ext cx="31422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Planta Solar PS20 – Sevilla, España</a:t>
            </a:r>
          </a:p>
          <a:p>
            <a:pPr algn="ctr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Capacidad 20 MW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084168" y="2983885"/>
            <a:ext cx="23762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1255 espejos de 120 metros cuadrados cada uno</a:t>
            </a:r>
          </a:p>
          <a:p>
            <a:pPr algn="just"/>
            <a:endParaRPr lang="es-C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Torre de 125 metros de altura</a:t>
            </a:r>
          </a:p>
        </p:txBody>
      </p:sp>
    </p:spTree>
    <p:extLst>
      <p:ext uri="{BB962C8B-B14F-4D97-AF65-F5344CB8AC3E}">
        <p14:creationId xmlns:p14="http://schemas.microsoft.com/office/powerpoint/2010/main" val="7515506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TRANSMISIÓN Y SUBTRANSMISIÓN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12</a:t>
            </a:fld>
            <a:endParaRPr lang="es-CO"/>
          </a:p>
        </p:txBody>
      </p:sp>
      <p:sp>
        <p:nvSpPr>
          <p:cNvPr id="6" name="5 CuadroTexto"/>
          <p:cNvSpPr txBox="1"/>
          <p:nvPr/>
        </p:nvSpPr>
        <p:spPr>
          <a:xfrm>
            <a:off x="1403648" y="1916832"/>
            <a:ext cx="698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Las redes de transmisión y subtransmisión tienen como objetivo unir los centros de generación y de consumo, transportando grandes cantidades de energía con las menores pérdidas posibles. Generalmente, presentan topologías enmalladas</a:t>
            </a:r>
            <a:r>
              <a:rPr lang="es-CO" sz="1600" dirty="0" smtClean="0"/>
              <a:t>.</a:t>
            </a:r>
            <a:endParaRPr lang="es-CO" sz="1600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9208765"/>
              </p:ext>
            </p:extLst>
          </p:nvPr>
        </p:nvGraphicFramePr>
        <p:xfrm>
          <a:off x="1468016" y="3122696"/>
          <a:ext cx="4330465" cy="1170400"/>
        </p:xfrm>
        <a:graphic>
          <a:graphicData uri="http://schemas.openxmlformats.org/drawingml/2006/table">
            <a:tbl>
              <a:tblPr/>
              <a:tblGrid>
                <a:gridCol w="1711705"/>
                <a:gridCol w="2618760"/>
              </a:tblGrid>
              <a:tr h="2926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Clasificación </a:t>
                      </a:r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ANSI según </a:t>
                      </a:r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tensión de operación</a:t>
                      </a: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2926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Transmisión</a:t>
                      </a: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Tensión </a:t>
                      </a:r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115 kV</a:t>
                      </a: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Subtransmisión</a:t>
                      </a: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34.5 kV &lt; Tensión ≤ </a:t>
                      </a:r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r>
                        <a:rPr lang="es-CO" sz="13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kV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Distribución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Tensión ≤ 34.5 kV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1403648" y="6294705"/>
            <a:ext cx="68407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 ANSI: American </a:t>
            </a:r>
            <a:r>
              <a:rPr lang="es-CO" sz="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National</a:t>
            </a:r>
            <a:r>
              <a:rPr lang="es-CO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sz="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Standards</a:t>
            </a:r>
            <a:r>
              <a:rPr lang="es-CO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sz="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Institute</a:t>
            </a:r>
            <a:r>
              <a:rPr lang="es-CO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Tomado de: “Electric </a:t>
            </a:r>
            <a:r>
              <a:rPr lang="es-CO" sz="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Power</a:t>
            </a:r>
            <a:r>
              <a:rPr lang="es-CO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sz="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Transmission</a:t>
            </a:r>
            <a:r>
              <a:rPr lang="es-CO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sz="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  <a:r>
              <a:rPr lang="es-CO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sz="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Engineering</a:t>
            </a:r>
            <a:r>
              <a:rPr lang="es-CO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s-CO" sz="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es-CO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s-CO" sz="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</a:t>
            </a:r>
            <a:r>
              <a:rPr lang="es-CO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”. Turan </a:t>
            </a:r>
            <a:r>
              <a:rPr lang="es-CO" sz="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Gönen</a:t>
            </a:r>
            <a:r>
              <a:rPr lang="es-CO" sz="800" dirty="0" smtClean="0"/>
              <a:t>. </a:t>
            </a:r>
            <a:endParaRPr lang="es-CO" sz="800" dirty="0"/>
          </a:p>
        </p:txBody>
      </p:sp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726448"/>
              </p:ext>
            </p:extLst>
          </p:nvPr>
        </p:nvGraphicFramePr>
        <p:xfrm>
          <a:off x="1468016" y="4437860"/>
          <a:ext cx="4330465" cy="1755600"/>
        </p:xfrm>
        <a:graphic>
          <a:graphicData uri="http://schemas.openxmlformats.org/drawingml/2006/table">
            <a:tbl>
              <a:tblPr/>
              <a:tblGrid>
                <a:gridCol w="1711705"/>
                <a:gridCol w="2618760"/>
              </a:tblGrid>
              <a:tr h="2926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Clasificación </a:t>
                      </a:r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ANSI</a:t>
                      </a:r>
                      <a:r>
                        <a:rPr lang="es-CO" sz="13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según </a:t>
                      </a:r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tensión </a:t>
                      </a:r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nominal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2926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Baja Tensión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Tensión máx.</a:t>
                      </a:r>
                      <a:r>
                        <a:rPr lang="es-CO" sz="13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≤ 1 </a:t>
                      </a:r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kV</a:t>
                      </a: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Media</a:t>
                      </a:r>
                      <a:r>
                        <a:rPr lang="es-CO" sz="13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Tensión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kV &lt; </a:t>
                      </a:r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Tensión máx. </a:t>
                      </a:r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≤ </a:t>
                      </a:r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72.5</a:t>
                      </a:r>
                      <a:r>
                        <a:rPr lang="es-CO" sz="13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kV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Alta Tensión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72.5 kV &lt; Tensión máx. ≤ 345 kV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Extra Alta Tensión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345 kV &lt; Tensión máx. ≤ 765 kV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Ultra Alta Tensión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Tensión máx. &gt;</a:t>
                      </a:r>
                      <a:r>
                        <a:rPr lang="es-CO" sz="13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765</a:t>
                      </a:r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kV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1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5270"/>
              </p:ext>
            </p:extLst>
          </p:nvPr>
        </p:nvGraphicFramePr>
        <p:xfrm>
          <a:off x="5988367" y="3573016"/>
          <a:ext cx="2289527" cy="2047906"/>
        </p:xfrm>
        <a:graphic>
          <a:graphicData uri="http://schemas.openxmlformats.org/drawingml/2006/table">
            <a:tbl>
              <a:tblPr/>
              <a:tblGrid>
                <a:gridCol w="2289527"/>
              </a:tblGrid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Tensiones Nominales </a:t>
                      </a:r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Típicas </a:t>
                      </a:r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 Colombia</a:t>
                      </a:r>
                    </a:p>
                  </a:txBody>
                  <a:tcPr marL="12265" marR="12265" marT="12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45307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13.2 kV</a:t>
                      </a:r>
                    </a:p>
                  </a:txBody>
                  <a:tcPr marL="12265" marR="12265" marT="12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07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kV</a:t>
                      </a:r>
                    </a:p>
                  </a:txBody>
                  <a:tcPr marL="12265" marR="12265" marT="12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07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 kV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12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07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 kV</a:t>
                      </a:r>
                    </a:p>
                  </a:txBody>
                  <a:tcPr marL="12265" marR="12265" marT="12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07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 kV</a:t>
                      </a:r>
                    </a:p>
                  </a:txBody>
                  <a:tcPr marL="12265" marR="12265" marT="12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07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 kV</a:t>
                      </a:r>
                    </a:p>
                  </a:txBody>
                  <a:tcPr marL="12265" marR="12265" marT="12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3337077" y="4411752"/>
            <a:ext cx="2247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800" dirty="0" smtClean="0"/>
              <a:t>2</a:t>
            </a:r>
            <a:endParaRPr lang="es-CO" sz="800" dirty="0"/>
          </a:p>
        </p:txBody>
      </p:sp>
    </p:spTree>
    <p:extLst>
      <p:ext uri="{BB962C8B-B14F-4D97-AF65-F5344CB8AC3E}">
        <p14:creationId xmlns:p14="http://schemas.microsoft.com/office/powerpoint/2010/main" val="36659018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TRANSMISIÓN Y SUBTRANSMISIÓN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13</a:t>
            </a:fld>
            <a:endParaRPr lang="es-CO"/>
          </a:p>
        </p:txBody>
      </p:sp>
      <p:sp>
        <p:nvSpPr>
          <p:cNvPr id="6" name="5 CuadroTexto"/>
          <p:cNvSpPr txBox="1"/>
          <p:nvPr/>
        </p:nvSpPr>
        <p:spPr>
          <a:xfrm>
            <a:off x="1403648" y="2348880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Comisión de Regulación de Energía y Gas (CREG), establece la siguiente diferenciación para los niveles de tensión: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353983"/>
              </p:ext>
            </p:extLst>
          </p:nvPr>
        </p:nvGraphicFramePr>
        <p:xfrm>
          <a:off x="1505347" y="3356992"/>
          <a:ext cx="4330465" cy="993052"/>
        </p:xfrm>
        <a:graphic>
          <a:graphicData uri="http://schemas.openxmlformats.org/drawingml/2006/table">
            <a:tbl>
              <a:tblPr/>
              <a:tblGrid>
                <a:gridCol w="1711705"/>
                <a:gridCol w="2618760"/>
              </a:tblGrid>
              <a:tr h="2926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Clasificación </a:t>
                      </a:r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 Actividades según</a:t>
                      </a:r>
                      <a:r>
                        <a:rPr lang="es-CO" sz="13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la CREG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2926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Transmisión</a:t>
                      </a: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Tensión ≥ 220 </a:t>
                      </a:r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kV</a:t>
                      </a: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Subtransmisión</a:t>
                      </a:r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y Distribución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Tensión &lt;</a:t>
                      </a:r>
                      <a:r>
                        <a:rPr lang="es-CO" sz="13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220 </a:t>
                      </a:r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kV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0940705"/>
              </p:ext>
            </p:extLst>
          </p:nvPr>
        </p:nvGraphicFramePr>
        <p:xfrm>
          <a:off x="1505347" y="4523763"/>
          <a:ext cx="4330465" cy="1463000"/>
        </p:xfrm>
        <a:graphic>
          <a:graphicData uri="http://schemas.openxmlformats.org/drawingml/2006/table">
            <a:tbl>
              <a:tblPr/>
              <a:tblGrid>
                <a:gridCol w="1711705"/>
                <a:gridCol w="2618760"/>
              </a:tblGrid>
              <a:tr h="2926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Niveles de Tensión según la CREG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2926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Nivel 1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Tensión</a:t>
                      </a:r>
                      <a:r>
                        <a:rPr lang="es-CO" sz="13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1 </a:t>
                      </a:r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kV</a:t>
                      </a: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Nivel 2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kV </a:t>
                      </a:r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≤ Tensión &lt; 30 kV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Nivel 3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kV ≤ Tensión ≤ 62 kV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Nivel 4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Tensión ≥ 62 kV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612" marR="11612" marT="116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24067"/>
              </p:ext>
            </p:extLst>
          </p:nvPr>
        </p:nvGraphicFramePr>
        <p:xfrm>
          <a:off x="5988367" y="3573016"/>
          <a:ext cx="2289527" cy="2047906"/>
        </p:xfrm>
        <a:graphic>
          <a:graphicData uri="http://schemas.openxmlformats.org/drawingml/2006/table">
            <a:tbl>
              <a:tblPr/>
              <a:tblGrid>
                <a:gridCol w="2289527"/>
              </a:tblGrid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Tensiones Nominales </a:t>
                      </a:r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Típicas </a:t>
                      </a:r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 Colombia</a:t>
                      </a:r>
                    </a:p>
                  </a:txBody>
                  <a:tcPr marL="12265" marR="12265" marT="12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45307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13.2 kV</a:t>
                      </a:r>
                    </a:p>
                  </a:txBody>
                  <a:tcPr marL="12265" marR="12265" marT="12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07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kV</a:t>
                      </a:r>
                    </a:p>
                  </a:txBody>
                  <a:tcPr marL="12265" marR="12265" marT="12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07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 kV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12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07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 kV</a:t>
                      </a:r>
                    </a:p>
                  </a:txBody>
                  <a:tcPr marL="12265" marR="12265" marT="12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07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 kV</a:t>
                      </a:r>
                    </a:p>
                  </a:txBody>
                  <a:tcPr marL="12265" marR="12265" marT="12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07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 kV</a:t>
                      </a:r>
                    </a:p>
                  </a:txBody>
                  <a:tcPr marL="12265" marR="12265" marT="12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42668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14</a:t>
            </a:fld>
            <a:endParaRPr lang="es-CO"/>
          </a:p>
        </p:txBody>
      </p:sp>
      <p:sp>
        <p:nvSpPr>
          <p:cNvPr id="3" name="2 CuadroTexto"/>
          <p:cNvSpPr txBox="1"/>
          <p:nvPr/>
        </p:nvSpPr>
        <p:spPr>
          <a:xfrm>
            <a:off x="1465530" y="102311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LÍNEA DE TRANSMISIÓN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973878" y="5090116"/>
            <a:ext cx="42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s-CO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Grupos </a:t>
            </a:r>
            <a:r>
              <a:rPr lang="es-CO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circuitos en Atacama, Chile</a:t>
            </a:r>
            <a:endParaRPr lang="es-CO" sz="14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360" y="1661116"/>
            <a:ext cx="5715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14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15</a:t>
            </a:fld>
            <a:endParaRPr lang="es-CO"/>
          </a:p>
        </p:txBody>
      </p:sp>
      <p:sp>
        <p:nvSpPr>
          <p:cNvPr id="6" name="5 CuadroTexto"/>
          <p:cNvSpPr txBox="1"/>
          <p:nvPr/>
        </p:nvSpPr>
        <p:spPr>
          <a:xfrm>
            <a:off x="1331640" y="5425479"/>
            <a:ext cx="3006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s-CO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Línea </a:t>
            </a:r>
            <a:r>
              <a:rPr lang="es-CO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doble circuito USA</a:t>
            </a:r>
            <a:endParaRPr lang="es-CO" sz="1400" dirty="0"/>
          </a:p>
        </p:txBody>
      </p:sp>
      <p:sp>
        <p:nvSpPr>
          <p:cNvPr id="11" name="5 CuadroTexto"/>
          <p:cNvSpPr txBox="1"/>
          <p:nvPr/>
        </p:nvSpPr>
        <p:spPr>
          <a:xfrm>
            <a:off x="5215660" y="5317757"/>
            <a:ext cx="3006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s-CO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Torre múltiples circuitos USA</a:t>
            </a:r>
            <a:endParaRPr lang="es-CO" sz="14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579" y="1628800"/>
            <a:ext cx="2820926" cy="3759315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1465530" y="102311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LÍNEA DE TRANSMISIÓN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4" descr="http://upload.wikimedia.org/wikipedia/commons/3/36/Electric_power_transmission_lin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8" r="34185"/>
          <a:stretch/>
        </p:blipFill>
        <p:spPr bwMode="auto">
          <a:xfrm>
            <a:off x="5333354" y="1628799"/>
            <a:ext cx="3104490" cy="3688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097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DISTRIBUCIÓN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16</a:t>
            </a:fld>
            <a:endParaRPr lang="es-CO"/>
          </a:p>
        </p:txBody>
      </p:sp>
      <p:sp>
        <p:nvSpPr>
          <p:cNvPr id="6" name="5 CuadroTexto"/>
          <p:cNvSpPr txBox="1"/>
          <p:nvPr/>
        </p:nvSpPr>
        <p:spPr>
          <a:xfrm>
            <a:off x="899592" y="2420966"/>
            <a:ext cx="367240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sistema de distribución tiene como objetivo llevar la energía eléctrica hasta los puntos de conexión de los usuarios finales. Generalmente presentan topologías radiales y operan a tensiones inferiores a 34.5 kV.</a:t>
            </a:r>
          </a:p>
          <a:p>
            <a:pPr algn="just"/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Las redes de distribución están conformadas por:</a:t>
            </a:r>
          </a:p>
          <a:p>
            <a:pPr algn="just"/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Alimentadores Primarios (tensiones entre 2.4 kV y 34.5 kV)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Alimentadores Secundarios (tensiones de 120 V, 208 V y 240 V)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044" y="1916832"/>
            <a:ext cx="3552582" cy="3606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5724128" y="5668008"/>
            <a:ext cx="22406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Alimentadores Primarios</a:t>
            </a:r>
          </a:p>
          <a:p>
            <a:pPr algn="ctr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Secundarios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1170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17</a:t>
            </a:fld>
            <a:endParaRPr lang="es-CO"/>
          </a:p>
        </p:txBody>
      </p:sp>
      <p:sp>
        <p:nvSpPr>
          <p:cNvPr id="6" name="5 CuadroTexto"/>
          <p:cNvSpPr txBox="1"/>
          <p:nvPr/>
        </p:nvSpPr>
        <p:spPr>
          <a:xfrm>
            <a:off x="1403648" y="2204864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red de distribución secundaria se conecta a la red primaria a través de transformadores trifásicos o monofásicos: 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515" y="3645024"/>
            <a:ext cx="4876781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403648" y="3068960"/>
            <a:ext cx="47353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 secundaria alimentada por transformador trifásico</a:t>
            </a:r>
            <a:endParaRPr lang="es-CO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597907" y="5772576"/>
            <a:ext cx="47496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 Trifásico. Conexión Triángulo - Estrella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DISTRIBUCIÓN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4531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18</a:t>
            </a:fld>
            <a:endParaRPr lang="es-CO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13" y="2528580"/>
            <a:ext cx="2554951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744770" y="5499599"/>
            <a:ext cx="33321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 trifásico Convencional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390612" y="5376489"/>
            <a:ext cx="21770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 trifásico</a:t>
            </a:r>
          </a:p>
          <a:p>
            <a:pPr algn="ctr"/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poste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425" y="2190983"/>
            <a:ext cx="4017007" cy="3016488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DISTRIBUCIÓN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6356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19</a:t>
            </a:fld>
            <a:endParaRPr lang="es-CO" dirty="0"/>
          </a:p>
        </p:txBody>
      </p:sp>
      <p:sp>
        <p:nvSpPr>
          <p:cNvPr id="6" name="5 CuadroTexto"/>
          <p:cNvSpPr txBox="1"/>
          <p:nvPr/>
        </p:nvSpPr>
        <p:spPr>
          <a:xfrm>
            <a:off x="1403648" y="2204864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red de distribución secundaria se conecta a la red primaria a través de transformadores trifásicos o monofásicos: 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1403648" y="3068960"/>
            <a:ext cx="50367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 secundaria alimentada por transformador monofásico</a:t>
            </a:r>
            <a:endParaRPr lang="es-CO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725867"/>
            <a:ext cx="4248472" cy="2046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1619672" y="5957242"/>
            <a:ext cx="61381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 Monofásico conectado en primario a tensión línea-línea 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DISTRIBUCIÓN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3085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20</a:t>
            </a:fld>
            <a:endParaRPr lang="es-CO"/>
          </a:p>
        </p:txBody>
      </p:sp>
      <p:sp>
        <p:nvSpPr>
          <p:cNvPr id="3" name="2 CuadroTexto"/>
          <p:cNvSpPr txBox="1"/>
          <p:nvPr/>
        </p:nvSpPr>
        <p:spPr>
          <a:xfrm>
            <a:off x="1753670" y="5517232"/>
            <a:ext cx="24352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 Monofásico</a:t>
            </a:r>
          </a:p>
          <a:p>
            <a:pPr algn="ctr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Convencional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470054" y="5945433"/>
            <a:ext cx="24847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 Monofásico</a:t>
            </a:r>
          </a:p>
          <a:p>
            <a:pPr algn="ctr"/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poste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020" y="2348880"/>
            <a:ext cx="2770517" cy="2939777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844824"/>
            <a:ext cx="2552700" cy="3810000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DISTRIBUCIÓN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7142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75656" y="692696"/>
            <a:ext cx="698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COMPONENTES DEL SISTEMA ELÉCTRICO DE POTENCIA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21</a:t>
            </a:fld>
            <a:endParaRPr lang="es-CO"/>
          </a:p>
        </p:txBody>
      </p:sp>
      <p:sp>
        <p:nvSpPr>
          <p:cNvPr id="9" name="8 CuadroTexto"/>
          <p:cNvSpPr txBox="1"/>
          <p:nvPr/>
        </p:nvSpPr>
        <p:spPr>
          <a:xfrm>
            <a:off x="1403648" y="2852936"/>
            <a:ext cx="69847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número de componentes y la funcionalidad de los mismos dentro del SEP varía de un sistema a otro, dependiendo de la importancia de la instalación y la tecnología disponible. De forma muy general se puede realizar la siguiente clasificación funcional:</a:t>
            </a:r>
          </a:p>
        </p:txBody>
      </p:sp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472473"/>
              </p:ext>
            </p:extLst>
          </p:nvPr>
        </p:nvGraphicFramePr>
        <p:xfrm>
          <a:off x="2004492" y="4365104"/>
          <a:ext cx="2654491" cy="1013460"/>
        </p:xfrm>
        <a:graphic>
          <a:graphicData uri="http://schemas.openxmlformats.org/drawingml/2006/table">
            <a:tbl>
              <a:tblPr/>
              <a:tblGrid>
                <a:gridCol w="2654491"/>
              </a:tblGrid>
              <a:tr h="252028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Componentes Principales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Equipos de Corte y Maniobra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Equipos de </a:t>
                      </a:r>
                      <a:r>
                        <a:rPr lang="es-C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Medición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Equipos de </a:t>
                      </a:r>
                      <a:r>
                        <a:rPr lang="es-C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Protección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1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033895"/>
              </p:ext>
            </p:extLst>
          </p:nvPr>
        </p:nvGraphicFramePr>
        <p:xfrm>
          <a:off x="5148064" y="4365104"/>
          <a:ext cx="2845756" cy="1018832"/>
        </p:xfrm>
        <a:graphic>
          <a:graphicData uri="http://schemas.openxmlformats.org/drawingml/2006/table">
            <a:tbl>
              <a:tblPr/>
              <a:tblGrid>
                <a:gridCol w="2845756"/>
              </a:tblGrid>
              <a:tr h="27363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Equipo de Control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Equipo de Comunicaciones y</a:t>
                      </a:r>
                      <a:r>
                        <a:rPr lang="es-CO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C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Servicios Auxiliares</a:t>
                      </a:r>
                    </a:p>
                  </a:txBody>
                  <a:tcPr marL="13682" marR="13682" marT="136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630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s-C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Subestaciones</a:t>
                      </a:r>
                    </a:p>
                  </a:txBody>
                  <a:tcPr marL="13682" marR="13682" marT="136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0230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COMPONENTES PRINCIPALES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22</a:t>
            </a:fld>
            <a:endParaRPr lang="es-CO"/>
          </a:p>
        </p:txBody>
      </p:sp>
      <p:sp>
        <p:nvSpPr>
          <p:cNvPr id="6" name="5 CuadroTexto"/>
          <p:cNvSpPr txBox="1"/>
          <p:nvPr/>
        </p:nvSpPr>
        <p:spPr>
          <a:xfrm>
            <a:off x="1475655" y="2509292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Plantas de Generación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1475655" y="3410823"/>
            <a:ext cx="15919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Transformadores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475655" y="4299942"/>
            <a:ext cx="24513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Equipos de Compensación </a:t>
            </a:r>
          </a:p>
          <a:p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Reactiva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475655" y="5593015"/>
            <a:ext cx="7328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Líneas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4725358" y="2215897"/>
            <a:ext cx="20370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Hidroeléctricas</a:t>
            </a:r>
          </a:p>
          <a:p>
            <a:pPr marL="285750" indent="-285750">
              <a:buFontTx/>
              <a:buChar char="-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Termoeléctricas</a:t>
            </a:r>
          </a:p>
          <a:p>
            <a:pPr marL="285750" indent="-285750">
              <a:buFontTx/>
              <a:buChar char="-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convencionales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725358" y="3356992"/>
            <a:ext cx="15023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-285750">
              <a:buFontTx/>
              <a:buChar char="-"/>
            </a:pPr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</a:t>
            </a:r>
          </a:p>
          <a:p>
            <a:pPr indent="-285750">
              <a:buFontTx/>
              <a:buChar char="-"/>
            </a:pPr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Distribución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725358" y="4269700"/>
            <a:ext cx="26949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-285750">
              <a:buFontTx/>
              <a:buChar char="-"/>
            </a:pPr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Bancos de Condensadores</a:t>
            </a:r>
          </a:p>
          <a:p>
            <a:pPr indent="-285750">
              <a:buFontTx/>
              <a:buChar char="-"/>
            </a:pPr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Reactores</a:t>
            </a:r>
          </a:p>
          <a:p>
            <a:pPr indent="-285750">
              <a:buFontTx/>
              <a:buChar char="-"/>
            </a:pPr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Condensadores Síncronos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4725358" y="5454516"/>
            <a:ext cx="17540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Transmisión</a:t>
            </a:r>
          </a:p>
          <a:p>
            <a:pPr marL="285750" indent="-285750">
              <a:buFontTx/>
              <a:buChar char="-"/>
            </a:pPr>
            <a:r>
              <a:rPr lang="es-CO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Subtransmisión</a:t>
            </a:r>
            <a:endParaRPr lang="es-C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Distribución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11 Abrir llave"/>
          <p:cNvSpPr/>
          <p:nvPr/>
        </p:nvSpPr>
        <p:spPr>
          <a:xfrm>
            <a:off x="4275001" y="2215897"/>
            <a:ext cx="216024" cy="923330"/>
          </a:xfrm>
          <a:prstGeom prst="leftBrac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 sz="1600"/>
          </a:p>
        </p:txBody>
      </p:sp>
      <p:sp>
        <p:nvSpPr>
          <p:cNvPr id="13" name="12 Abrir llave"/>
          <p:cNvSpPr/>
          <p:nvPr/>
        </p:nvSpPr>
        <p:spPr>
          <a:xfrm>
            <a:off x="4269481" y="3356992"/>
            <a:ext cx="221543" cy="646331"/>
          </a:xfrm>
          <a:prstGeom prst="leftBrac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 sz="1600"/>
          </a:p>
        </p:txBody>
      </p:sp>
      <p:sp>
        <p:nvSpPr>
          <p:cNvPr id="14" name="13 Abrir llave"/>
          <p:cNvSpPr/>
          <p:nvPr/>
        </p:nvSpPr>
        <p:spPr>
          <a:xfrm>
            <a:off x="4269481" y="4237702"/>
            <a:ext cx="216024" cy="923330"/>
          </a:xfrm>
          <a:prstGeom prst="leftBrac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 sz="1600"/>
          </a:p>
        </p:txBody>
      </p:sp>
      <p:sp>
        <p:nvSpPr>
          <p:cNvPr id="15" name="14 Abrir llave"/>
          <p:cNvSpPr/>
          <p:nvPr/>
        </p:nvSpPr>
        <p:spPr>
          <a:xfrm>
            <a:off x="4263962" y="5454515"/>
            <a:ext cx="221543" cy="646331"/>
          </a:xfrm>
          <a:prstGeom prst="leftBrac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 sz="1600"/>
          </a:p>
        </p:txBody>
      </p:sp>
    </p:spTree>
    <p:extLst>
      <p:ext uri="{BB962C8B-B14F-4D97-AF65-F5344CB8AC3E}">
        <p14:creationId xmlns:p14="http://schemas.microsoft.com/office/powerpoint/2010/main" val="5166875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3" grpId="0"/>
      <p:bldP spid="7" grpId="0"/>
      <p:bldP spid="8" grpId="0"/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23</a:t>
            </a:fld>
            <a:endParaRPr lang="es-CO"/>
          </a:p>
        </p:txBody>
      </p:sp>
      <p:pic>
        <p:nvPicPr>
          <p:cNvPr id="17" name="16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605311"/>
            <a:ext cx="4132105" cy="2695896"/>
          </a:xfrm>
          <a:prstGeom prst="rect">
            <a:avLst/>
          </a:prstGeom>
        </p:spPr>
      </p:pic>
      <p:sp>
        <p:nvSpPr>
          <p:cNvPr id="18" name="17 CuadroTexto"/>
          <p:cNvSpPr txBox="1"/>
          <p:nvPr/>
        </p:nvSpPr>
        <p:spPr>
          <a:xfrm>
            <a:off x="1300009" y="5589240"/>
            <a:ext cx="2433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 de Potencia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5652120" y="5589240"/>
            <a:ext cx="23683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Bancos de Condensadores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50" y="2544340"/>
            <a:ext cx="3780420" cy="2756867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COMPONENTES PRINCIPALES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831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24</a:t>
            </a:fld>
            <a:endParaRPr lang="es-CO"/>
          </a:p>
        </p:txBody>
      </p:sp>
      <p:sp>
        <p:nvSpPr>
          <p:cNvPr id="18" name="17 CuadroTexto"/>
          <p:cNvSpPr txBox="1"/>
          <p:nvPr/>
        </p:nvSpPr>
        <p:spPr>
          <a:xfrm>
            <a:off x="1796342" y="5589240"/>
            <a:ext cx="13585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Reactor </a:t>
            </a:r>
            <a:r>
              <a:rPr lang="es-CO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Shunt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5652120" y="5589240"/>
            <a:ext cx="21112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Condensador Síncrono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479" y="2276872"/>
            <a:ext cx="2736304" cy="312125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433345"/>
            <a:ext cx="4263632" cy="2808312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COMPONENTES PRINCIPALES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4005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25</a:t>
            </a:fld>
            <a:endParaRPr lang="es-CO"/>
          </a:p>
        </p:txBody>
      </p:sp>
      <p:sp>
        <p:nvSpPr>
          <p:cNvPr id="18" name="17 CuadroTexto"/>
          <p:cNvSpPr txBox="1"/>
          <p:nvPr/>
        </p:nvSpPr>
        <p:spPr>
          <a:xfrm>
            <a:off x="1487616" y="5589240"/>
            <a:ext cx="2047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Líneas de Transmisión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5652120" y="5589240"/>
            <a:ext cx="22922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Líneas de Subtransmisión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650" y="2852935"/>
            <a:ext cx="3232967" cy="2424725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356992"/>
            <a:ext cx="3461013" cy="2061339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COMPONENTES PRINCIPALES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6410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26</a:t>
            </a:fld>
            <a:endParaRPr lang="es-CO"/>
          </a:p>
        </p:txBody>
      </p:sp>
      <p:sp>
        <p:nvSpPr>
          <p:cNvPr id="6" name="5 CuadroTexto"/>
          <p:cNvSpPr txBox="1"/>
          <p:nvPr/>
        </p:nvSpPr>
        <p:spPr>
          <a:xfrm>
            <a:off x="1403648" y="3140968"/>
            <a:ext cx="698477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Estos equipos permiten realizar las maniobras de conexión y desconexión de los equipos eléctricos principales en condiciones de operación normal o bajo falla. Algunos ejemplos serían:</a:t>
            </a:r>
          </a:p>
          <a:p>
            <a:pPr algn="just"/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Interruptores de Potencia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Seccionadores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Reconectadores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Cortacircuitos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EQUIPOS DE CORTE Y MANIOBRA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6707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27</a:t>
            </a:fld>
            <a:endParaRPr lang="es-CO"/>
          </a:p>
        </p:txBody>
      </p:sp>
      <p:sp>
        <p:nvSpPr>
          <p:cNvPr id="18" name="17 CuadroTexto"/>
          <p:cNvSpPr txBox="1"/>
          <p:nvPr/>
        </p:nvSpPr>
        <p:spPr>
          <a:xfrm>
            <a:off x="1369389" y="5589240"/>
            <a:ext cx="23183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Interruptores de </a:t>
            </a: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Potencia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5860107" y="5589240"/>
            <a:ext cx="14237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Seccionadores</a:t>
            </a:r>
            <a:endParaRPr lang="es-C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03" y="2767583"/>
            <a:ext cx="3467100" cy="228600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362411"/>
            <a:ext cx="4128459" cy="3096344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EQUIPOS DE CORTE Y MANIOBRA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84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28</a:t>
            </a:fld>
            <a:endParaRPr lang="es-CO"/>
          </a:p>
        </p:txBody>
      </p:sp>
      <p:sp>
        <p:nvSpPr>
          <p:cNvPr id="18" name="17 CuadroTexto"/>
          <p:cNvSpPr txBox="1"/>
          <p:nvPr/>
        </p:nvSpPr>
        <p:spPr>
          <a:xfrm>
            <a:off x="1859041" y="5589240"/>
            <a:ext cx="1519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Reconectadores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6127261" y="6093296"/>
            <a:ext cx="8707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Fusibles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92896"/>
            <a:ext cx="3690401" cy="3009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/>
          <a:srcRect l="27283" t="5571" r="20543" b="14946"/>
          <a:stretch>
            <a:fillRect/>
          </a:stretch>
        </p:blipFill>
        <p:spPr bwMode="auto">
          <a:xfrm>
            <a:off x="5535672" y="1771387"/>
            <a:ext cx="2033092" cy="4129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EQUIPOS DE CORTE Y MANIOBRA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8663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29</a:t>
            </a:fld>
            <a:endParaRPr lang="es-CO"/>
          </a:p>
        </p:txBody>
      </p:sp>
      <p:sp>
        <p:nvSpPr>
          <p:cNvPr id="6" name="5 CuadroTexto"/>
          <p:cNvSpPr txBox="1"/>
          <p:nvPr/>
        </p:nvSpPr>
        <p:spPr>
          <a:xfrm>
            <a:off x="1403648" y="3140968"/>
            <a:ext cx="698477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 equipos de medición toman medidas de interés del sistema de potencia y las convierten en señales analógicas y/o digitales de bajo rango. Ejemplos de equipos de medición serían:</a:t>
            </a:r>
          </a:p>
          <a:p>
            <a:pPr algn="just"/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Transformadores de Potencial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Transformadores de Corriente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Medidores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Analizadores de Señales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EQUIPOS DE MEDICIÓN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3760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30</a:t>
            </a:fld>
            <a:endParaRPr lang="es-CO"/>
          </a:p>
        </p:txBody>
      </p:sp>
      <p:sp>
        <p:nvSpPr>
          <p:cNvPr id="19" name="18 CuadroTexto"/>
          <p:cNvSpPr txBox="1"/>
          <p:nvPr/>
        </p:nvSpPr>
        <p:spPr>
          <a:xfrm>
            <a:off x="1638349" y="6119167"/>
            <a:ext cx="61871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Transformadores de Potencial (izq.) Transformadores de Corriente (der.) 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768100"/>
            <a:ext cx="5510236" cy="4132677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EQUIPOS DE MEDICIÓN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2349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31</a:t>
            </a:fld>
            <a:endParaRPr lang="es-CO"/>
          </a:p>
        </p:txBody>
      </p:sp>
      <p:sp>
        <p:nvSpPr>
          <p:cNvPr id="18" name="17 CuadroTexto"/>
          <p:cNvSpPr txBox="1"/>
          <p:nvPr/>
        </p:nvSpPr>
        <p:spPr>
          <a:xfrm>
            <a:off x="3192824" y="5758517"/>
            <a:ext cx="32664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Medidores y Analizadores de Señales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916832"/>
            <a:ext cx="4396552" cy="3575862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EQUIPOS DE MEDICIÓN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930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32</a:t>
            </a:fld>
            <a:endParaRPr lang="es-CO"/>
          </a:p>
        </p:txBody>
      </p:sp>
      <p:sp>
        <p:nvSpPr>
          <p:cNvPr id="6" name="5 CuadroTexto"/>
          <p:cNvSpPr txBox="1"/>
          <p:nvPr/>
        </p:nvSpPr>
        <p:spPr>
          <a:xfrm>
            <a:off x="1403648" y="3501008"/>
            <a:ext cx="69847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Estos equipos detectan fallas o condiciones anormales en los sistemas eléctricos de potencia y realizan alguna acción sobre el mismo. Algunos ejemplos serían:</a:t>
            </a:r>
          </a:p>
          <a:p>
            <a:pPr algn="just"/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Relés de Protección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Descargadores de Sobretensión (o DPS)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EQUIPOS DE PROTECCIÓN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4606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33</a:t>
            </a:fld>
            <a:endParaRPr lang="es-CO"/>
          </a:p>
        </p:txBody>
      </p:sp>
      <p:sp>
        <p:nvSpPr>
          <p:cNvPr id="18" name="17 CuadroTexto"/>
          <p:cNvSpPr txBox="1"/>
          <p:nvPr/>
        </p:nvSpPr>
        <p:spPr>
          <a:xfrm>
            <a:off x="1750132" y="5788401"/>
            <a:ext cx="17368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Relé de Protección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5074296" y="5788401"/>
            <a:ext cx="28094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Descargadores de Sobretensión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83" y="2444774"/>
            <a:ext cx="3438984" cy="2751187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935" y="2195512"/>
            <a:ext cx="2434147" cy="3249712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EQUIPOS DE PROTECCIÓN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9520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34</a:t>
            </a:fld>
            <a:endParaRPr lang="es-CO"/>
          </a:p>
        </p:txBody>
      </p:sp>
      <p:sp>
        <p:nvSpPr>
          <p:cNvPr id="6" name="5 CuadroTexto"/>
          <p:cNvSpPr txBox="1"/>
          <p:nvPr/>
        </p:nvSpPr>
        <p:spPr>
          <a:xfrm>
            <a:off x="1403648" y="2708920"/>
            <a:ext cx="698477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 equipos de control permiten controlar la operación de los equipos principales del sistema de potencia. Algunos ejemplos se listan a continuación:</a:t>
            </a:r>
          </a:p>
          <a:p>
            <a:pPr algn="just"/>
            <a:endParaRPr lang="es-C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Reguladores de Velocidad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Reguladores de Tensión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Controladores Lógicos </a:t>
            </a:r>
          </a:p>
          <a:p>
            <a:pPr algn="just"/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Programables (PLC)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Supervisory Control and Data </a:t>
            </a:r>
          </a:p>
          <a:p>
            <a:pPr algn="just"/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Acquisition (SCADA)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CO" sz="1600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52395" y="3501008"/>
            <a:ext cx="2919406" cy="2045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EQUIPOS DE CONTROL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4593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89304" y="725795"/>
            <a:ext cx="698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EQUIPOS DE COMUNICACIONES Y SERVICIOS AUXILIARES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35</a:t>
            </a:fld>
            <a:endParaRPr lang="es-CO"/>
          </a:p>
        </p:txBody>
      </p:sp>
      <p:sp>
        <p:nvSpPr>
          <p:cNvPr id="6" name="5 CuadroTexto"/>
          <p:cNvSpPr txBox="1"/>
          <p:nvPr/>
        </p:nvSpPr>
        <p:spPr>
          <a:xfrm>
            <a:off x="1403648" y="2492896"/>
            <a:ext cx="45365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 equipos de comunicación se encargan de la transmisión y recepción de las señales de medición, control y protección. Como ejemplos se encuentran:</a:t>
            </a:r>
          </a:p>
          <a:p>
            <a:pPr algn="just"/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Microondas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Radios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Teléfonos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 equipos auxiliares corresponden a las fuentes de alimentación de los equipos principales, como por ejemplo:</a:t>
            </a:r>
          </a:p>
          <a:p>
            <a:pPr algn="just"/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Bancos de baterías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Plantas de emergencia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Tableros de distribución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2200" y="5093817"/>
            <a:ext cx="1932036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 descr="C:\Documents and Settings\Admin\Escritorio\CASC\1. Archivos Universidad\1. Materias\7. LINEAS e ILUMINACION\Transmisión\2. Informacion Lineas de Transmicion (ISA)\Imagenes\otras\sabanalarga\Torre SAB.jpg"/>
          <p:cNvPicPr>
            <a:picLocks noChangeAspect="1" noChangeArrowheads="1"/>
          </p:cNvPicPr>
          <p:nvPr/>
        </p:nvPicPr>
        <p:blipFill>
          <a:blip r:embed="rId4"/>
          <a:srcRect l="14844" t="1660" r="40234" b="6054"/>
          <a:stretch>
            <a:fillRect/>
          </a:stretch>
        </p:blipFill>
        <p:spPr bwMode="auto">
          <a:xfrm>
            <a:off x="6732240" y="2060848"/>
            <a:ext cx="969974" cy="26568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317573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36</a:t>
            </a:fld>
            <a:endParaRPr lang="es-CO"/>
          </a:p>
        </p:txBody>
      </p:sp>
      <p:sp>
        <p:nvSpPr>
          <p:cNvPr id="6" name="5 CuadroTexto"/>
          <p:cNvSpPr txBox="1"/>
          <p:nvPr/>
        </p:nvSpPr>
        <p:spPr>
          <a:xfrm>
            <a:off x="1403648" y="1916832"/>
            <a:ext cx="698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Una subestación eléctrica es una instalación destinada a modificar, establecer y supervisar los niveles de tensión, corriente y potencia (generalmente), de una infraestructura eléctrica. 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252" y="2852936"/>
            <a:ext cx="4675584" cy="3506688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SUBESTACIONES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696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ÁREA CQR – DIAGRAMA UNIFILAR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37</a:t>
            </a:fld>
            <a:endParaRPr lang="es-CO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44824"/>
            <a:ext cx="5032812" cy="4591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5644372" y="2971691"/>
            <a:ext cx="31040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Área Caldas - Quindío – Risaralda</a:t>
            </a:r>
          </a:p>
          <a:p>
            <a:pPr algn="just"/>
            <a:r>
              <a:rPr lang="es-CO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Referencia: Plan de Expansión Generación – Transmisión 2010-2024. </a:t>
            </a:r>
            <a:r>
              <a:rPr lang="es-CO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s-CO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nidad de Planeación Minero Energética (UPME) </a:t>
            </a:r>
            <a:endParaRPr lang="es-CO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6329945" y="3719334"/>
            <a:ext cx="21506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220 kV</a:t>
            </a:r>
          </a:p>
          <a:p>
            <a:endParaRPr lang="es-C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115 kV</a:t>
            </a:r>
          </a:p>
          <a:p>
            <a:endParaRPr lang="es-C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Proyectos de Expansión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936704" y="3791342"/>
            <a:ext cx="288032" cy="216024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10 Rectángulo"/>
          <p:cNvSpPr/>
          <p:nvPr/>
        </p:nvSpPr>
        <p:spPr>
          <a:xfrm>
            <a:off x="5936704" y="4273041"/>
            <a:ext cx="288032" cy="21602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11 Rectángulo"/>
          <p:cNvSpPr/>
          <p:nvPr/>
        </p:nvSpPr>
        <p:spPr>
          <a:xfrm>
            <a:off x="5945088" y="4718801"/>
            <a:ext cx="288032" cy="21602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64005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SITIOS DE INTERÉS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38</a:t>
            </a:fld>
            <a:endParaRPr lang="es-CO"/>
          </a:p>
        </p:txBody>
      </p:sp>
      <p:sp>
        <p:nvSpPr>
          <p:cNvPr id="6" name="5 CuadroTexto"/>
          <p:cNvSpPr txBox="1"/>
          <p:nvPr/>
        </p:nvSpPr>
        <p:spPr>
          <a:xfrm>
            <a:off x="1979712" y="2276872"/>
            <a:ext cx="61926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Visitar las paginas web de:</a:t>
            </a:r>
          </a:p>
          <a:p>
            <a:pPr algn="just"/>
            <a:endParaRPr lang="es-CO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C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Comisión de Regulación de Energía y Gas [CREG]:</a:t>
            </a:r>
          </a:p>
          <a:p>
            <a:pPr algn="just"/>
            <a:r>
              <a:rPr lang="es-C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Unidad de Planeación Minero-Energética [UPME]:</a:t>
            </a:r>
          </a:p>
          <a:p>
            <a:pPr algn="just"/>
            <a:r>
              <a:rPr lang="es-C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Expertos en Mercados [XM]</a:t>
            </a:r>
            <a:endParaRPr lang="es-C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C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Empresas de energía colombianas [CHEC, EDEQ, EEP]</a:t>
            </a:r>
            <a:endParaRPr lang="es-C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4400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75656" y="107099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PREGUNTAS</a:t>
            </a:r>
            <a:endParaRPr lang="es-CO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39</a:t>
            </a:fld>
            <a:endParaRPr lang="es-CO"/>
          </a:p>
        </p:txBody>
      </p:sp>
      <p:pic>
        <p:nvPicPr>
          <p:cNvPr id="7" name="Picture 2" descr="C:\Users\Usuario UTP\Desktop\e562fe_fe696ef940c2f2ef0c3062813147d902.gif_5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836" y="1700808"/>
            <a:ext cx="3744416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67771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3DC5B-9222-471B-BAD0-8F983638580A}" type="slidenum">
              <a:rPr lang="es-CO" smtClean="0"/>
              <a:t>40</a:t>
            </a:fld>
            <a:endParaRPr lang="es-CO"/>
          </a:p>
        </p:txBody>
      </p:sp>
      <p:sp>
        <p:nvSpPr>
          <p:cNvPr id="2" name="1 CuadroTexto"/>
          <p:cNvSpPr txBox="1"/>
          <p:nvPr/>
        </p:nvSpPr>
        <p:spPr>
          <a:xfrm>
            <a:off x="2135947" y="2852936"/>
            <a:ext cx="61206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OFICINA E-244</a:t>
            </a:r>
          </a:p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(Sala de maestría en Ingeniería Eléctrica)</a:t>
            </a:r>
          </a:p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Profesor: Oscar Danilo Montoya Giraldo</a:t>
            </a:r>
          </a:p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Correo: </a:t>
            </a:r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odmontoya@utp.edu.co</a:t>
            </a:r>
            <a:endParaRPr lang="es-CO" sz="24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Blog: </a:t>
            </a:r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www.blog.utp.edu.co/odmgiraldo</a:t>
            </a:r>
            <a:r>
              <a:rPr lang="es-CO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64771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2" name="1 CuadroTexto"/>
          <p:cNvSpPr txBox="1"/>
          <p:nvPr/>
        </p:nvSpPr>
        <p:spPr>
          <a:xfrm>
            <a:off x="2123728" y="3093289"/>
            <a:ext cx="54735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8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GRACIAS</a:t>
            </a:r>
            <a:endParaRPr lang="es-CO" sz="24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4401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3540</TotalTime>
  <Words>1376</Words>
  <Application>Microsoft Office PowerPoint</Application>
  <PresentationFormat>Presentación en pantalla (4:3)</PresentationFormat>
  <Paragraphs>299</Paragraphs>
  <Slides>41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42" baseType="lpstr">
      <vt:lpstr>Parallax</vt:lpstr>
      <vt:lpstr>INTRODUCCIÓN A LOS SISTEMAS ELÉCTRICOS DE POTENCIA: UN PANORAMA GENERAL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UTP</dc:creator>
  <cp:lastModifiedBy>Danilo Montoya</cp:lastModifiedBy>
  <cp:revision>202</cp:revision>
  <dcterms:created xsi:type="dcterms:W3CDTF">2012-11-28T20:22:14Z</dcterms:created>
  <dcterms:modified xsi:type="dcterms:W3CDTF">2015-01-27T19:36:55Z</dcterms:modified>
</cp:coreProperties>
</file>